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36"/>
  </p:notesMasterIdLst>
  <p:handoutMasterIdLst>
    <p:handoutMasterId r:id="rId37"/>
  </p:handoutMasterIdLst>
  <p:sldIdLst>
    <p:sldId id="256" r:id="rId5"/>
    <p:sldId id="257" r:id="rId6"/>
    <p:sldId id="258" r:id="rId7"/>
    <p:sldId id="264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65" r:id="rId26"/>
    <p:sldId id="287" r:id="rId27"/>
    <p:sldId id="266" r:id="rId28"/>
    <p:sldId id="269" r:id="rId29"/>
    <p:sldId id="267" r:id="rId30"/>
    <p:sldId id="288" r:id="rId31"/>
    <p:sldId id="289" r:id="rId32"/>
    <p:sldId id="268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167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269538-BFC5-48BB-BEA1-D7AF1F385FD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51337A-31FA-4717-B2BF-9243F96D2B9B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Who am I?</a:t>
          </a:r>
        </a:p>
      </dgm:t>
    </dgm:pt>
    <dgm:pt modelId="{A9294D65-F371-46C8-A624-E557E9DF1A30}" type="parTrans" cxnId="{9E6BB655-7FE4-4F8D-B1D2-F885E60B8754}">
      <dgm:prSet/>
      <dgm:spPr/>
      <dgm:t>
        <a:bodyPr/>
        <a:lstStyle/>
        <a:p>
          <a:endParaRPr lang="en-US"/>
        </a:p>
      </dgm:t>
    </dgm:pt>
    <dgm:pt modelId="{6799645E-F42F-43D8-B2EA-A1377D84D0B3}" type="sibTrans" cxnId="{9E6BB655-7FE4-4F8D-B1D2-F885E60B8754}">
      <dgm:prSet/>
      <dgm:spPr/>
      <dgm:t>
        <a:bodyPr/>
        <a:lstStyle/>
        <a:p>
          <a:endParaRPr lang="en-US"/>
        </a:p>
      </dgm:t>
    </dgm:pt>
    <dgm:pt modelId="{E40970FA-9468-4353-8343-FE5E2BEBB8B0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Scott Rasmussen</a:t>
          </a:r>
        </a:p>
      </dgm:t>
    </dgm:pt>
    <dgm:pt modelId="{85FA6A33-9FA9-4134-A6A3-A5D4748A1779}" type="parTrans" cxnId="{A316347C-9D1A-43C6-BE2B-DC184440E1C9}">
      <dgm:prSet/>
      <dgm:spPr/>
      <dgm:t>
        <a:bodyPr/>
        <a:lstStyle/>
        <a:p>
          <a:endParaRPr lang="en-US"/>
        </a:p>
      </dgm:t>
    </dgm:pt>
    <dgm:pt modelId="{04FF68DF-CF36-4D12-9ECE-A3519B0AC88A}" type="sibTrans" cxnId="{A316347C-9D1A-43C6-BE2B-DC184440E1C9}">
      <dgm:prSet/>
      <dgm:spPr/>
      <dgm:t>
        <a:bodyPr/>
        <a:lstStyle/>
        <a:p>
          <a:endParaRPr lang="en-US"/>
        </a:p>
      </dgm:t>
    </dgm:pt>
    <dgm:pt modelId="{A7F7584C-6CC5-40A2-9566-2842A5DEA97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What do I do?</a:t>
          </a:r>
        </a:p>
      </dgm:t>
    </dgm:pt>
    <dgm:pt modelId="{581272CD-5908-4C17-8E9B-8BF6DCE43C3E}" type="parTrans" cxnId="{F68422C1-CD34-4DED-AA4B-85EFFF4FE933}">
      <dgm:prSet/>
      <dgm:spPr/>
      <dgm:t>
        <a:bodyPr/>
        <a:lstStyle/>
        <a:p>
          <a:endParaRPr lang="en-US"/>
        </a:p>
      </dgm:t>
    </dgm:pt>
    <dgm:pt modelId="{C41ED6A4-512C-48AB-901D-671B73446005}" type="sibTrans" cxnId="{F68422C1-CD34-4DED-AA4B-85EFFF4FE933}">
      <dgm:prSet/>
      <dgm:spPr/>
      <dgm:t>
        <a:bodyPr/>
        <a:lstStyle/>
        <a:p>
          <a:endParaRPr lang="en-US"/>
        </a:p>
      </dgm:t>
    </dgm:pt>
    <dgm:pt modelId="{9D8DAFB6-C744-4BD6-B757-393BF647EBB6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Software and Security Architecture</a:t>
          </a:r>
        </a:p>
      </dgm:t>
    </dgm:pt>
    <dgm:pt modelId="{17C1C47E-8D1A-404A-B227-B017391CB5F6}" type="parTrans" cxnId="{56052809-46E4-4445-B520-94004C28BB9D}">
      <dgm:prSet/>
      <dgm:spPr/>
      <dgm:t>
        <a:bodyPr/>
        <a:lstStyle/>
        <a:p>
          <a:endParaRPr lang="en-US"/>
        </a:p>
      </dgm:t>
    </dgm:pt>
    <dgm:pt modelId="{C9B44773-68B1-427B-B9CA-0AEA186B621E}" type="sibTrans" cxnId="{56052809-46E4-4445-B520-94004C28BB9D}">
      <dgm:prSet/>
      <dgm:spPr/>
      <dgm:t>
        <a:bodyPr/>
        <a:lstStyle/>
        <a:p>
          <a:endParaRPr lang="en-US"/>
        </a:p>
      </dgm:t>
    </dgm:pt>
    <dgm:pt modelId="{51A6936C-668E-4912-B1B4-BA2D45D3F624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Where to find me?</a:t>
          </a:r>
        </a:p>
      </dgm:t>
    </dgm:pt>
    <dgm:pt modelId="{8F7D40F1-9723-47F5-BFD2-340696378D49}" type="parTrans" cxnId="{000FE2BB-9FE6-4965-ADF5-E3E85B644286}">
      <dgm:prSet/>
      <dgm:spPr/>
      <dgm:t>
        <a:bodyPr/>
        <a:lstStyle/>
        <a:p>
          <a:endParaRPr lang="en-US"/>
        </a:p>
      </dgm:t>
    </dgm:pt>
    <dgm:pt modelId="{E68031D9-E3F9-439E-86FC-2A0A3A3988D0}" type="sibTrans" cxnId="{000FE2BB-9FE6-4965-ADF5-E3E85B644286}">
      <dgm:prSet/>
      <dgm:spPr/>
      <dgm:t>
        <a:bodyPr/>
        <a:lstStyle/>
        <a:p>
          <a:endParaRPr lang="en-US"/>
        </a:p>
      </dgm:t>
    </dgm:pt>
    <dgm:pt modelId="{2A9B6C90-9B70-4ED8-9084-8651413BB905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Scott.Rasmussen@nzta.govt.nz</a:t>
          </a:r>
        </a:p>
      </dgm:t>
    </dgm:pt>
    <dgm:pt modelId="{47C005B7-F5AA-4111-A87D-782B117A0259}" type="parTrans" cxnId="{1D59D94A-4BF7-417E-B49B-225C005839A9}">
      <dgm:prSet/>
      <dgm:spPr/>
      <dgm:t>
        <a:bodyPr/>
        <a:lstStyle/>
        <a:p>
          <a:endParaRPr lang="en-US"/>
        </a:p>
      </dgm:t>
    </dgm:pt>
    <dgm:pt modelId="{54109FB3-0563-4B2C-BFF0-181E047427F8}" type="sibTrans" cxnId="{1D59D94A-4BF7-417E-B49B-225C005839A9}">
      <dgm:prSet/>
      <dgm:spPr/>
      <dgm:t>
        <a:bodyPr/>
        <a:lstStyle/>
        <a:p>
          <a:endParaRPr lang="en-US"/>
        </a:p>
      </dgm:t>
    </dgm:pt>
    <dgm:pt modelId="{928B5CB8-3545-4EE5-8BED-981D3C6157A5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Social media?</a:t>
          </a:r>
        </a:p>
      </dgm:t>
    </dgm:pt>
    <dgm:pt modelId="{8452F8D0-82FD-4609-B6BD-446E31563D8A}" type="parTrans" cxnId="{085D3777-7996-4375-B5FB-BFD96D1BF9E4}">
      <dgm:prSet/>
      <dgm:spPr/>
      <dgm:t>
        <a:bodyPr/>
        <a:lstStyle/>
        <a:p>
          <a:endParaRPr lang="en-US"/>
        </a:p>
      </dgm:t>
    </dgm:pt>
    <dgm:pt modelId="{8EF545BA-8D8A-4813-A428-2F18D76E61FA}" type="sibTrans" cxnId="{085D3777-7996-4375-B5FB-BFD96D1BF9E4}">
      <dgm:prSet/>
      <dgm:spPr/>
      <dgm:t>
        <a:bodyPr/>
        <a:lstStyle/>
        <a:p>
          <a:endParaRPr lang="en-US"/>
        </a:p>
      </dgm:t>
    </dgm:pt>
    <dgm:pt modelId="{95A524E6-8A71-49A1-AF74-29696A02028A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I’m not that interesting</a:t>
          </a:r>
        </a:p>
      </dgm:t>
    </dgm:pt>
    <dgm:pt modelId="{52C86CAF-440B-4BB7-BD46-805908EC2D17}" type="parTrans" cxnId="{764A7F40-FC93-4B5E-82E4-B29F920B2D30}">
      <dgm:prSet/>
      <dgm:spPr/>
      <dgm:t>
        <a:bodyPr/>
        <a:lstStyle/>
        <a:p>
          <a:endParaRPr lang="en-US"/>
        </a:p>
      </dgm:t>
    </dgm:pt>
    <dgm:pt modelId="{EE0C23C2-8A0C-497A-A914-ED60FDCA930F}" type="sibTrans" cxnId="{764A7F40-FC93-4B5E-82E4-B29F920B2D30}">
      <dgm:prSet/>
      <dgm:spPr/>
      <dgm:t>
        <a:bodyPr/>
        <a:lstStyle/>
        <a:p>
          <a:endParaRPr lang="en-US"/>
        </a:p>
      </dgm:t>
    </dgm:pt>
    <dgm:pt modelId="{99FD7F24-5BB9-46E8-BB7C-4B477B73B815}" type="pres">
      <dgm:prSet presAssocID="{81269538-BFC5-48BB-BEA1-D7AF1F385FD5}" presName="Name0" presStyleCnt="0">
        <dgm:presLayoutVars>
          <dgm:dir/>
          <dgm:animLvl val="lvl"/>
          <dgm:resizeHandles val="exact"/>
        </dgm:presLayoutVars>
      </dgm:prSet>
      <dgm:spPr/>
    </dgm:pt>
    <dgm:pt modelId="{BBAB8945-0B00-4547-92CF-AE59FDD0EF39}" type="pres">
      <dgm:prSet presAssocID="{0D51337A-31FA-4717-B2BF-9243F96D2B9B}" presName="linNode" presStyleCnt="0"/>
      <dgm:spPr/>
    </dgm:pt>
    <dgm:pt modelId="{3230722F-B757-4673-BD2F-9D4BAB5CEE8D}" type="pres">
      <dgm:prSet presAssocID="{0D51337A-31FA-4717-B2BF-9243F96D2B9B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6FB9694A-6C63-4B23-90F6-4F208C00D399}" type="pres">
      <dgm:prSet presAssocID="{0D51337A-31FA-4717-B2BF-9243F96D2B9B}" presName="descendantText" presStyleLbl="alignAccFollowNode1" presStyleIdx="0" presStyleCnt="4">
        <dgm:presLayoutVars>
          <dgm:bulletEnabled val="1"/>
        </dgm:presLayoutVars>
      </dgm:prSet>
      <dgm:spPr/>
    </dgm:pt>
    <dgm:pt modelId="{3E4AEBB9-D07D-412D-A9F3-5F50CE85FF20}" type="pres">
      <dgm:prSet presAssocID="{6799645E-F42F-43D8-B2EA-A1377D84D0B3}" presName="sp" presStyleCnt="0"/>
      <dgm:spPr/>
    </dgm:pt>
    <dgm:pt modelId="{C60E4332-AB2E-4201-AF29-E3D9D2CE99DD}" type="pres">
      <dgm:prSet presAssocID="{A7F7584C-6CC5-40A2-9566-2842A5DEA97A}" presName="linNode" presStyleCnt="0"/>
      <dgm:spPr/>
    </dgm:pt>
    <dgm:pt modelId="{8A3FE5E4-2689-4041-B2C5-C63BC276A3EF}" type="pres">
      <dgm:prSet presAssocID="{A7F7584C-6CC5-40A2-9566-2842A5DEA97A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29ECF1A-78BE-41CB-B252-8011825B67CD}" type="pres">
      <dgm:prSet presAssocID="{A7F7584C-6CC5-40A2-9566-2842A5DEA97A}" presName="descendantText" presStyleLbl="alignAccFollowNode1" presStyleIdx="1" presStyleCnt="4">
        <dgm:presLayoutVars>
          <dgm:bulletEnabled val="1"/>
        </dgm:presLayoutVars>
      </dgm:prSet>
      <dgm:spPr/>
    </dgm:pt>
    <dgm:pt modelId="{CF97419B-1653-4404-8A25-A4EB2811914A}" type="pres">
      <dgm:prSet presAssocID="{C41ED6A4-512C-48AB-901D-671B73446005}" presName="sp" presStyleCnt="0"/>
      <dgm:spPr/>
    </dgm:pt>
    <dgm:pt modelId="{74B4E996-D144-43FA-9C7B-5183D295C315}" type="pres">
      <dgm:prSet presAssocID="{51A6936C-668E-4912-B1B4-BA2D45D3F624}" presName="linNode" presStyleCnt="0"/>
      <dgm:spPr/>
    </dgm:pt>
    <dgm:pt modelId="{1C763A21-352A-41D1-A2E2-E305DABA275D}" type="pres">
      <dgm:prSet presAssocID="{51A6936C-668E-4912-B1B4-BA2D45D3F62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A66EBD3D-E7C5-421C-B8B5-728648057DDC}" type="pres">
      <dgm:prSet presAssocID="{51A6936C-668E-4912-B1B4-BA2D45D3F624}" presName="descendantText" presStyleLbl="alignAccFollowNode1" presStyleIdx="2" presStyleCnt="4">
        <dgm:presLayoutVars>
          <dgm:bulletEnabled val="1"/>
        </dgm:presLayoutVars>
      </dgm:prSet>
      <dgm:spPr/>
    </dgm:pt>
    <dgm:pt modelId="{4D3735EA-64D5-44A4-9D60-787BDDA83D1A}" type="pres">
      <dgm:prSet presAssocID="{E68031D9-E3F9-439E-86FC-2A0A3A3988D0}" presName="sp" presStyleCnt="0"/>
      <dgm:spPr/>
    </dgm:pt>
    <dgm:pt modelId="{120DCED0-01FF-429D-8B4B-923E0875F75E}" type="pres">
      <dgm:prSet presAssocID="{928B5CB8-3545-4EE5-8BED-981D3C6157A5}" presName="linNode" presStyleCnt="0"/>
      <dgm:spPr/>
    </dgm:pt>
    <dgm:pt modelId="{B9324B26-5FF5-4FF7-9073-66103CBE8481}" type="pres">
      <dgm:prSet presAssocID="{928B5CB8-3545-4EE5-8BED-981D3C6157A5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95E0557D-F0A1-4F38-8083-55DE7503164F}" type="pres">
      <dgm:prSet presAssocID="{928B5CB8-3545-4EE5-8BED-981D3C6157A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56052809-46E4-4445-B520-94004C28BB9D}" srcId="{A7F7584C-6CC5-40A2-9566-2842A5DEA97A}" destId="{9D8DAFB6-C744-4BD6-B757-393BF647EBB6}" srcOrd="0" destOrd="0" parTransId="{17C1C47E-8D1A-404A-B227-B017391CB5F6}" sibTransId="{C9B44773-68B1-427B-B9CA-0AEA186B621E}"/>
    <dgm:cxn modelId="{A38C1039-CB78-4EBF-844F-7A838983E228}" type="presOf" srcId="{A7F7584C-6CC5-40A2-9566-2842A5DEA97A}" destId="{8A3FE5E4-2689-4041-B2C5-C63BC276A3EF}" srcOrd="0" destOrd="0" presId="urn:microsoft.com/office/officeart/2005/8/layout/vList5"/>
    <dgm:cxn modelId="{764A7F40-FC93-4B5E-82E4-B29F920B2D30}" srcId="{928B5CB8-3545-4EE5-8BED-981D3C6157A5}" destId="{95A524E6-8A71-49A1-AF74-29696A02028A}" srcOrd="0" destOrd="0" parTransId="{52C86CAF-440B-4BB7-BD46-805908EC2D17}" sibTransId="{EE0C23C2-8A0C-497A-A914-ED60FDCA930F}"/>
    <dgm:cxn modelId="{1D59D94A-4BF7-417E-B49B-225C005839A9}" srcId="{51A6936C-668E-4912-B1B4-BA2D45D3F624}" destId="{2A9B6C90-9B70-4ED8-9084-8651413BB905}" srcOrd="0" destOrd="0" parTransId="{47C005B7-F5AA-4111-A87D-782B117A0259}" sibTransId="{54109FB3-0563-4B2C-BFF0-181E047427F8}"/>
    <dgm:cxn modelId="{6DF17F4D-4120-4DE8-8738-503F2519CD40}" type="presOf" srcId="{9D8DAFB6-C744-4BD6-B757-393BF647EBB6}" destId="{329ECF1A-78BE-41CB-B252-8011825B67CD}" srcOrd="0" destOrd="0" presId="urn:microsoft.com/office/officeart/2005/8/layout/vList5"/>
    <dgm:cxn modelId="{D51B6075-27E4-4292-9F89-0CC50DF21ED9}" type="presOf" srcId="{51A6936C-668E-4912-B1B4-BA2D45D3F624}" destId="{1C763A21-352A-41D1-A2E2-E305DABA275D}" srcOrd="0" destOrd="0" presId="urn:microsoft.com/office/officeart/2005/8/layout/vList5"/>
    <dgm:cxn modelId="{9E6BB655-7FE4-4F8D-B1D2-F885E60B8754}" srcId="{81269538-BFC5-48BB-BEA1-D7AF1F385FD5}" destId="{0D51337A-31FA-4717-B2BF-9243F96D2B9B}" srcOrd="0" destOrd="0" parTransId="{A9294D65-F371-46C8-A624-E557E9DF1A30}" sibTransId="{6799645E-F42F-43D8-B2EA-A1377D84D0B3}"/>
    <dgm:cxn modelId="{085D3777-7996-4375-B5FB-BFD96D1BF9E4}" srcId="{81269538-BFC5-48BB-BEA1-D7AF1F385FD5}" destId="{928B5CB8-3545-4EE5-8BED-981D3C6157A5}" srcOrd="3" destOrd="0" parTransId="{8452F8D0-82FD-4609-B6BD-446E31563D8A}" sibTransId="{8EF545BA-8D8A-4813-A428-2F18D76E61FA}"/>
    <dgm:cxn modelId="{C65EFE7A-5430-4917-89D2-D70BAF0289E3}" type="presOf" srcId="{2A9B6C90-9B70-4ED8-9084-8651413BB905}" destId="{A66EBD3D-E7C5-421C-B8B5-728648057DDC}" srcOrd="0" destOrd="0" presId="urn:microsoft.com/office/officeart/2005/8/layout/vList5"/>
    <dgm:cxn modelId="{A316347C-9D1A-43C6-BE2B-DC184440E1C9}" srcId="{0D51337A-31FA-4717-B2BF-9243F96D2B9B}" destId="{E40970FA-9468-4353-8343-FE5E2BEBB8B0}" srcOrd="0" destOrd="0" parTransId="{85FA6A33-9FA9-4134-A6A3-A5D4748A1779}" sibTransId="{04FF68DF-CF36-4D12-9ECE-A3519B0AC88A}"/>
    <dgm:cxn modelId="{53988784-A0E1-4D82-B36B-740DE83EB0C9}" type="presOf" srcId="{81269538-BFC5-48BB-BEA1-D7AF1F385FD5}" destId="{99FD7F24-5BB9-46E8-BB7C-4B477B73B815}" srcOrd="0" destOrd="0" presId="urn:microsoft.com/office/officeart/2005/8/layout/vList5"/>
    <dgm:cxn modelId="{993E0796-DCBD-4EB2-9BAB-4437E125DA45}" type="presOf" srcId="{E40970FA-9468-4353-8343-FE5E2BEBB8B0}" destId="{6FB9694A-6C63-4B23-90F6-4F208C00D399}" srcOrd="0" destOrd="0" presId="urn:microsoft.com/office/officeart/2005/8/layout/vList5"/>
    <dgm:cxn modelId="{000FE2BB-9FE6-4965-ADF5-E3E85B644286}" srcId="{81269538-BFC5-48BB-BEA1-D7AF1F385FD5}" destId="{51A6936C-668E-4912-B1B4-BA2D45D3F624}" srcOrd="2" destOrd="0" parTransId="{8F7D40F1-9723-47F5-BFD2-340696378D49}" sibTransId="{E68031D9-E3F9-439E-86FC-2A0A3A3988D0}"/>
    <dgm:cxn modelId="{F68422C1-CD34-4DED-AA4B-85EFFF4FE933}" srcId="{81269538-BFC5-48BB-BEA1-D7AF1F385FD5}" destId="{A7F7584C-6CC5-40A2-9566-2842A5DEA97A}" srcOrd="1" destOrd="0" parTransId="{581272CD-5908-4C17-8E9B-8BF6DCE43C3E}" sibTransId="{C41ED6A4-512C-48AB-901D-671B73446005}"/>
    <dgm:cxn modelId="{02B1C3C3-F2D2-4C80-8962-E0C9B39A6EF4}" type="presOf" srcId="{0D51337A-31FA-4717-B2BF-9243F96D2B9B}" destId="{3230722F-B757-4673-BD2F-9D4BAB5CEE8D}" srcOrd="0" destOrd="0" presId="urn:microsoft.com/office/officeart/2005/8/layout/vList5"/>
    <dgm:cxn modelId="{A44DF6E5-2150-478D-AAB9-24BC6742BCEE}" type="presOf" srcId="{928B5CB8-3545-4EE5-8BED-981D3C6157A5}" destId="{B9324B26-5FF5-4FF7-9073-66103CBE8481}" srcOrd="0" destOrd="0" presId="urn:microsoft.com/office/officeart/2005/8/layout/vList5"/>
    <dgm:cxn modelId="{66EBA0EC-F77C-4ABE-8815-8C8F4F6ACAB5}" type="presOf" srcId="{95A524E6-8A71-49A1-AF74-29696A02028A}" destId="{95E0557D-F0A1-4F38-8083-55DE7503164F}" srcOrd="0" destOrd="0" presId="urn:microsoft.com/office/officeart/2005/8/layout/vList5"/>
    <dgm:cxn modelId="{45435F90-22A5-4C03-B101-FD4577E8A794}" type="presParOf" srcId="{99FD7F24-5BB9-46E8-BB7C-4B477B73B815}" destId="{BBAB8945-0B00-4547-92CF-AE59FDD0EF39}" srcOrd="0" destOrd="0" presId="urn:microsoft.com/office/officeart/2005/8/layout/vList5"/>
    <dgm:cxn modelId="{B399DCC2-FF40-4D75-A2A7-A495D4AF2387}" type="presParOf" srcId="{BBAB8945-0B00-4547-92CF-AE59FDD0EF39}" destId="{3230722F-B757-4673-BD2F-9D4BAB5CEE8D}" srcOrd="0" destOrd="0" presId="urn:microsoft.com/office/officeart/2005/8/layout/vList5"/>
    <dgm:cxn modelId="{4A0749A4-83B7-4DF9-BA0E-5506B76F10A1}" type="presParOf" srcId="{BBAB8945-0B00-4547-92CF-AE59FDD0EF39}" destId="{6FB9694A-6C63-4B23-90F6-4F208C00D399}" srcOrd="1" destOrd="0" presId="urn:microsoft.com/office/officeart/2005/8/layout/vList5"/>
    <dgm:cxn modelId="{26C2F444-58E5-4B3C-A169-EBC64ABE0EE9}" type="presParOf" srcId="{99FD7F24-5BB9-46E8-BB7C-4B477B73B815}" destId="{3E4AEBB9-D07D-412D-A9F3-5F50CE85FF20}" srcOrd="1" destOrd="0" presId="urn:microsoft.com/office/officeart/2005/8/layout/vList5"/>
    <dgm:cxn modelId="{FB2D3183-70C6-44DD-875A-CC09A2C89FEB}" type="presParOf" srcId="{99FD7F24-5BB9-46E8-BB7C-4B477B73B815}" destId="{C60E4332-AB2E-4201-AF29-E3D9D2CE99DD}" srcOrd="2" destOrd="0" presId="urn:microsoft.com/office/officeart/2005/8/layout/vList5"/>
    <dgm:cxn modelId="{B9D84324-BE5B-4514-8201-6B25BE814C19}" type="presParOf" srcId="{C60E4332-AB2E-4201-AF29-E3D9D2CE99DD}" destId="{8A3FE5E4-2689-4041-B2C5-C63BC276A3EF}" srcOrd="0" destOrd="0" presId="urn:microsoft.com/office/officeart/2005/8/layout/vList5"/>
    <dgm:cxn modelId="{62F196CC-DD4E-41F1-95F6-0E80E18CA40A}" type="presParOf" srcId="{C60E4332-AB2E-4201-AF29-E3D9D2CE99DD}" destId="{329ECF1A-78BE-41CB-B252-8011825B67CD}" srcOrd="1" destOrd="0" presId="urn:microsoft.com/office/officeart/2005/8/layout/vList5"/>
    <dgm:cxn modelId="{902C8576-A8E1-4C1E-B647-4F0EFC878EDE}" type="presParOf" srcId="{99FD7F24-5BB9-46E8-BB7C-4B477B73B815}" destId="{CF97419B-1653-4404-8A25-A4EB2811914A}" srcOrd="3" destOrd="0" presId="urn:microsoft.com/office/officeart/2005/8/layout/vList5"/>
    <dgm:cxn modelId="{C0AE58B2-3BCF-4A17-9962-82AF5DB00A66}" type="presParOf" srcId="{99FD7F24-5BB9-46E8-BB7C-4B477B73B815}" destId="{74B4E996-D144-43FA-9C7B-5183D295C315}" srcOrd="4" destOrd="0" presId="urn:microsoft.com/office/officeart/2005/8/layout/vList5"/>
    <dgm:cxn modelId="{CC23B1CA-2592-479D-988C-BB870D7E9EC9}" type="presParOf" srcId="{74B4E996-D144-43FA-9C7B-5183D295C315}" destId="{1C763A21-352A-41D1-A2E2-E305DABA275D}" srcOrd="0" destOrd="0" presId="urn:microsoft.com/office/officeart/2005/8/layout/vList5"/>
    <dgm:cxn modelId="{477107E6-023C-4B3F-96EF-D2D5DA516C5C}" type="presParOf" srcId="{74B4E996-D144-43FA-9C7B-5183D295C315}" destId="{A66EBD3D-E7C5-421C-B8B5-728648057DDC}" srcOrd="1" destOrd="0" presId="urn:microsoft.com/office/officeart/2005/8/layout/vList5"/>
    <dgm:cxn modelId="{933347A6-BCAF-495A-96A7-208A97A1751A}" type="presParOf" srcId="{99FD7F24-5BB9-46E8-BB7C-4B477B73B815}" destId="{4D3735EA-64D5-44A4-9D60-787BDDA83D1A}" srcOrd="5" destOrd="0" presId="urn:microsoft.com/office/officeart/2005/8/layout/vList5"/>
    <dgm:cxn modelId="{677D4939-AE22-4645-A75D-BD07DA38E78F}" type="presParOf" srcId="{99FD7F24-5BB9-46E8-BB7C-4B477B73B815}" destId="{120DCED0-01FF-429D-8B4B-923E0875F75E}" srcOrd="6" destOrd="0" presId="urn:microsoft.com/office/officeart/2005/8/layout/vList5"/>
    <dgm:cxn modelId="{AF6385C2-1319-4602-9D19-9A89E6EBF57F}" type="presParOf" srcId="{120DCED0-01FF-429D-8B4B-923E0875F75E}" destId="{B9324B26-5FF5-4FF7-9073-66103CBE8481}" srcOrd="0" destOrd="0" presId="urn:microsoft.com/office/officeart/2005/8/layout/vList5"/>
    <dgm:cxn modelId="{16466152-551A-417E-9EB3-4C0FC3867902}" type="presParOf" srcId="{120DCED0-01FF-429D-8B4B-923E0875F75E}" destId="{95E0557D-F0A1-4F38-8083-55DE7503164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9694A-6C63-4B23-90F6-4F208C00D399}">
      <dsp:nvSpPr>
        <dsp:cNvPr id="0" name=""/>
        <dsp:cNvSpPr/>
      </dsp:nvSpPr>
      <dsp:spPr>
        <a:xfrm rot="5400000">
          <a:off x="6395051" y="-2741862"/>
          <a:ext cx="682056" cy="6339840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Scott Rasmussen</a:t>
          </a:r>
        </a:p>
      </dsp:txBody>
      <dsp:txXfrm rot="-5400000">
        <a:off x="3566160" y="120324"/>
        <a:ext cx="6306545" cy="615466"/>
      </dsp:txXfrm>
    </dsp:sp>
    <dsp:sp modelId="{3230722F-B757-4673-BD2F-9D4BAB5CEE8D}">
      <dsp:nvSpPr>
        <dsp:cNvPr id="0" name=""/>
        <dsp:cNvSpPr/>
      </dsp:nvSpPr>
      <dsp:spPr>
        <a:xfrm>
          <a:off x="0" y="1772"/>
          <a:ext cx="3566160" cy="852570"/>
        </a:xfrm>
        <a:prstGeom prst="round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Who am I?</a:t>
          </a:r>
        </a:p>
      </dsp:txBody>
      <dsp:txXfrm>
        <a:off x="41619" y="43391"/>
        <a:ext cx="3482922" cy="769332"/>
      </dsp:txXfrm>
    </dsp:sp>
    <dsp:sp modelId="{329ECF1A-78BE-41CB-B252-8011825B67CD}">
      <dsp:nvSpPr>
        <dsp:cNvPr id="0" name=""/>
        <dsp:cNvSpPr/>
      </dsp:nvSpPr>
      <dsp:spPr>
        <a:xfrm rot="5400000">
          <a:off x="6395051" y="-1846663"/>
          <a:ext cx="682056" cy="6339840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Software and Security Architecture</a:t>
          </a:r>
        </a:p>
      </dsp:txBody>
      <dsp:txXfrm rot="-5400000">
        <a:off x="3566160" y="1015523"/>
        <a:ext cx="6306545" cy="615466"/>
      </dsp:txXfrm>
    </dsp:sp>
    <dsp:sp modelId="{8A3FE5E4-2689-4041-B2C5-C63BC276A3EF}">
      <dsp:nvSpPr>
        <dsp:cNvPr id="0" name=""/>
        <dsp:cNvSpPr/>
      </dsp:nvSpPr>
      <dsp:spPr>
        <a:xfrm>
          <a:off x="0" y="896971"/>
          <a:ext cx="3566160" cy="852570"/>
        </a:xfrm>
        <a:prstGeom prst="round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What do I do?</a:t>
          </a:r>
        </a:p>
      </dsp:txBody>
      <dsp:txXfrm>
        <a:off x="41619" y="938590"/>
        <a:ext cx="3482922" cy="769332"/>
      </dsp:txXfrm>
    </dsp:sp>
    <dsp:sp modelId="{A66EBD3D-E7C5-421C-B8B5-728648057DDC}">
      <dsp:nvSpPr>
        <dsp:cNvPr id="0" name=""/>
        <dsp:cNvSpPr/>
      </dsp:nvSpPr>
      <dsp:spPr>
        <a:xfrm rot="5400000">
          <a:off x="6395051" y="-951464"/>
          <a:ext cx="682056" cy="6339840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Scott.Rasmussen@nzta.govt.nz</a:t>
          </a:r>
        </a:p>
      </dsp:txBody>
      <dsp:txXfrm rot="-5400000">
        <a:off x="3566160" y="1910722"/>
        <a:ext cx="6306545" cy="615466"/>
      </dsp:txXfrm>
    </dsp:sp>
    <dsp:sp modelId="{1C763A21-352A-41D1-A2E2-E305DABA275D}">
      <dsp:nvSpPr>
        <dsp:cNvPr id="0" name=""/>
        <dsp:cNvSpPr/>
      </dsp:nvSpPr>
      <dsp:spPr>
        <a:xfrm>
          <a:off x="0" y="1792170"/>
          <a:ext cx="3566160" cy="852570"/>
        </a:xfrm>
        <a:prstGeom prst="round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Where to find me?</a:t>
          </a:r>
        </a:p>
      </dsp:txBody>
      <dsp:txXfrm>
        <a:off x="41619" y="1833789"/>
        <a:ext cx="3482922" cy="769332"/>
      </dsp:txXfrm>
    </dsp:sp>
    <dsp:sp modelId="{95E0557D-F0A1-4F38-8083-55DE7503164F}">
      <dsp:nvSpPr>
        <dsp:cNvPr id="0" name=""/>
        <dsp:cNvSpPr/>
      </dsp:nvSpPr>
      <dsp:spPr>
        <a:xfrm rot="5400000">
          <a:off x="6395051" y="-56265"/>
          <a:ext cx="682056" cy="6339840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I’m not that interesting</a:t>
          </a:r>
        </a:p>
      </dsp:txBody>
      <dsp:txXfrm rot="-5400000">
        <a:off x="3566160" y="2805921"/>
        <a:ext cx="6306545" cy="615466"/>
      </dsp:txXfrm>
    </dsp:sp>
    <dsp:sp modelId="{B9324B26-5FF5-4FF7-9073-66103CBE8481}">
      <dsp:nvSpPr>
        <dsp:cNvPr id="0" name=""/>
        <dsp:cNvSpPr/>
      </dsp:nvSpPr>
      <dsp:spPr>
        <a:xfrm>
          <a:off x="0" y="2687369"/>
          <a:ext cx="3566160" cy="852570"/>
        </a:xfrm>
        <a:prstGeom prst="round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Social media?</a:t>
          </a:r>
        </a:p>
      </dsp:txBody>
      <dsp:txXfrm>
        <a:off x="41619" y="2728988"/>
        <a:ext cx="3482922" cy="769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9B3372-74CF-4E21-A4D4-286B22AA5A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3762BE-D43C-49F5-99A5-BF49C69592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5766F-5EC0-4797-B4D1-777FCB005B11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9E452-9BCA-4AF5-9A9C-233BF410EA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F9F63-CE4F-44E2-A07D-7E654DE9F5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AC76B-F5B1-4D6E-BACD-2A80744AC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4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4B5EC-152C-4627-80C0-63B10D5574EF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EE60E-651F-40CC-AD73-C00F10CE42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41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5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8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5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527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0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6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53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6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0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5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2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4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0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5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87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zta/sdl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D3E3C768-E818-4548-AE47-9D2824DAE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350"/>
            <a:ext cx="12192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5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Meeting regarding </a:t>
            </a:r>
            <a:r>
              <a:rPr lang="en-US" sz="4400" dirty="0" err="1">
                <a:latin typeface="Rockwell" panose="02060603020205020403" pitchFamily="18" charset="0"/>
              </a:rPr>
              <a:t>Devops</a:t>
            </a:r>
            <a:endParaRPr lang="en-US" sz="4400" dirty="0">
              <a:latin typeface="Rockwell" panose="020606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A8E64B0-5EF0-4B96-94AE-F5E860EE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804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5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 err="1">
                <a:latin typeface="Rockwell" panose="02060603020205020403" pitchFamily="18" charset="0"/>
              </a:rPr>
              <a:t>Kiwicon</a:t>
            </a:r>
            <a:r>
              <a:rPr lang="en-US" sz="4400" dirty="0">
                <a:latin typeface="Rockwell" panose="02060603020205020403" pitchFamily="18" charset="0"/>
              </a:rPr>
              <a:t>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DC4B7D0-0DF2-4DAB-9B9B-1518C2987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12804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2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I found an answer – Slack oracle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3651C33A-2E7C-4057-97F6-FE226F827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268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6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I don’t need to dodge bullets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6" name="Picture 5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F9DEB24-614C-4B77-91D5-E5B186288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268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82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Find time to develop concept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group of people riding horses on a city street&#10;&#10;Description automatically generated">
            <a:extLst>
              <a:ext uri="{FF2B5EF4-FFF2-40B4-BE49-F238E27FC236}">
                <a16:creationId xmlns:a16="http://schemas.microsoft.com/office/drawing/2014/main" id="{B5E59919-6F47-43E3-8964-C4378ACB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680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65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Built a proof of concept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FFA2C74-B734-4104-B2F5-8DB0D710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20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58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Approval to expand from </a:t>
            </a:r>
            <a:r>
              <a:rPr lang="en-US" sz="4400" dirty="0" err="1">
                <a:latin typeface="Rockwell" panose="02060603020205020403" pitchFamily="18" charset="0"/>
              </a:rPr>
              <a:t>ciso</a:t>
            </a:r>
            <a:endParaRPr lang="en-US" sz="4400" dirty="0">
              <a:latin typeface="Rockwell" panose="020606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128DC088-4891-4E20-A7B5-5741C8A8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20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57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Time to find a developer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6" name="Picture 5" descr="A picture containing indoor, building, person, wall&#10;&#10;Description automatically generated">
            <a:extLst>
              <a:ext uri="{FF2B5EF4-FFF2-40B4-BE49-F238E27FC236}">
                <a16:creationId xmlns:a16="http://schemas.microsoft.com/office/drawing/2014/main" id="{0F91BE60-548B-4D46-8CE5-E53A5396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" y="145220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25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Catalyst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picture containing indoor, table, wall&#10;&#10;Description automatically generated">
            <a:extLst>
              <a:ext uri="{FF2B5EF4-FFF2-40B4-BE49-F238E27FC236}">
                <a16:creationId xmlns:a16="http://schemas.microsoft.com/office/drawing/2014/main" id="{3E3C857B-99DC-4F11-ADF1-899D349D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5220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7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Time to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A2C1AE4-B35A-4A0C-9E7C-04F21FFEB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5220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38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Who am i?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4F1745-A55E-4835-88EB-BC637121B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852869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3689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I have the key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glass door&#10;&#10;Description automatically generated">
            <a:extLst>
              <a:ext uri="{FF2B5EF4-FFF2-40B4-BE49-F238E27FC236}">
                <a16:creationId xmlns:a16="http://schemas.microsoft.com/office/drawing/2014/main" id="{519676A1-AE27-4913-9568-005C0E3E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5220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4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The new world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0EDD469A-DD53-45D0-B89C-5F39ECBBF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5220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95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So, what is the </a:t>
            </a:r>
            <a:r>
              <a:rPr lang="en-US" sz="4400" strike="sngStrike" dirty="0">
                <a:latin typeface="Rockwell" panose="02060603020205020403" pitchFamily="18" charset="0"/>
              </a:rPr>
              <a:t>matrix</a:t>
            </a:r>
            <a:r>
              <a:rPr lang="en-US" sz="4400" dirty="0">
                <a:latin typeface="Rockwell" panose="02060603020205020403" pitchFamily="18" charset="0"/>
              </a:rPr>
              <a:t>.. SDLT?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/>
              <a:t>A digital representation of a manual security assurance workflow</a:t>
            </a:r>
          </a:p>
          <a:p>
            <a:r>
              <a:rPr lang="en-NZ" dirty="0"/>
              <a:t>The culmination of a teams security expertise</a:t>
            </a:r>
          </a:p>
          <a:p>
            <a:r>
              <a:rPr lang="en-NZ" dirty="0"/>
              <a:t>A single point of engagement for the whole organisation</a:t>
            </a:r>
          </a:p>
          <a:p>
            <a:r>
              <a:rPr lang="en-NZ" dirty="0"/>
              <a:t>The first step in moving all security, privacy and information assurance online</a:t>
            </a:r>
          </a:p>
        </p:txBody>
      </p:sp>
    </p:spTree>
    <p:extLst>
      <p:ext uri="{BB962C8B-B14F-4D97-AF65-F5344CB8AC3E}">
        <p14:creationId xmlns:p14="http://schemas.microsoft.com/office/powerpoint/2010/main" val="1234904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What does it solve?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/>
              <a:t>Lack of clarity around processes and deliverables</a:t>
            </a:r>
          </a:p>
          <a:p>
            <a:r>
              <a:rPr lang="en-NZ" dirty="0"/>
              <a:t>Lack of visibility with key business areas (security, privacy, information)</a:t>
            </a:r>
          </a:p>
          <a:p>
            <a:r>
              <a:rPr lang="en-NZ" dirty="0"/>
              <a:t>Reduction of last minute engagement with Security</a:t>
            </a:r>
          </a:p>
          <a:p>
            <a:r>
              <a:rPr lang="en-NZ" dirty="0"/>
              <a:t>All of nothing deliveries to security, we either get a project that has done everything or nothing</a:t>
            </a:r>
          </a:p>
          <a:p>
            <a:r>
              <a:rPr lang="en-NZ" dirty="0"/>
              <a:t>The significant amount of manual and expert work required to complete the existing security assurance workflow</a:t>
            </a:r>
          </a:p>
        </p:txBody>
      </p:sp>
    </p:spTree>
    <p:extLst>
      <p:ext uri="{BB962C8B-B14F-4D97-AF65-F5344CB8AC3E}">
        <p14:creationId xmlns:p14="http://schemas.microsoft.com/office/powerpoint/2010/main" val="3600023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What exists now?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>
            <a:normAutofit/>
          </a:bodyPr>
          <a:lstStyle/>
          <a:p>
            <a:r>
              <a:rPr lang="en-NZ" dirty="0"/>
              <a:t>A web application that manages the end-to-end security assurance process for technology deliverables. The Security Development Lifecycle Tool (SDLT)</a:t>
            </a:r>
          </a:p>
          <a:p>
            <a:r>
              <a:rPr lang="en-NZ" dirty="0"/>
              <a:t>It covers proof of concepts, software trials, software as a service adoption, product deployment, solution deployment, new version release and bug fixes</a:t>
            </a:r>
          </a:p>
          <a:p>
            <a:r>
              <a:rPr lang="en-NZ" dirty="0"/>
              <a:t>Each delivery type is captured in one of the pillars of the SDLT</a:t>
            </a:r>
          </a:p>
          <a:p>
            <a:r>
              <a:rPr lang="en-NZ" dirty="0"/>
              <a:t>Many tasks are handled by the SDLT as part of a user submission</a:t>
            </a:r>
          </a:p>
          <a:p>
            <a:r>
              <a:rPr lang="en-NZ" dirty="0"/>
              <a:t>Approvals are handled by the SDLT</a:t>
            </a:r>
          </a:p>
          <a:p>
            <a:r>
              <a:rPr lang="en-NZ" dirty="0"/>
              <a:t>Version 1 released May 2019</a:t>
            </a:r>
          </a:p>
        </p:txBody>
      </p:sp>
    </p:spTree>
    <p:extLst>
      <p:ext uri="{BB962C8B-B14F-4D97-AF65-F5344CB8AC3E}">
        <p14:creationId xmlns:p14="http://schemas.microsoft.com/office/powerpoint/2010/main" val="1088214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Basic user flow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C37E4E-2012-4C72-88AE-90D5D1ED7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272226"/>
            <a:ext cx="9906000" cy="3496235"/>
          </a:xfrm>
        </p:spPr>
      </p:pic>
    </p:spTree>
    <p:extLst>
      <p:ext uri="{BB962C8B-B14F-4D97-AF65-F5344CB8AC3E}">
        <p14:creationId xmlns:p14="http://schemas.microsoft.com/office/powerpoint/2010/main" val="3565721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Landing Screen</a:t>
            </a:r>
          </a:p>
        </p:txBody>
      </p:sp>
      <p:pic>
        <p:nvPicPr>
          <p:cNvPr id="4" name="Content Placeholder 3" descr="A close up of a sign&#10;&#10;Description automatically generated">
            <a:extLst>
              <a:ext uri="{FF2B5EF4-FFF2-40B4-BE49-F238E27FC236}">
                <a16:creationId xmlns:a16="http://schemas.microsoft.com/office/drawing/2014/main" id="{ED47774B-40D5-47F6-915E-41B5E8EAD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52" y="1242884"/>
            <a:ext cx="11722296" cy="5452090"/>
          </a:xfrm>
        </p:spPr>
      </p:pic>
    </p:spTree>
    <p:extLst>
      <p:ext uri="{BB962C8B-B14F-4D97-AF65-F5344CB8AC3E}">
        <p14:creationId xmlns:p14="http://schemas.microsoft.com/office/powerpoint/2010/main" val="219811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Pillar questionnaire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573776F-FC08-457A-A972-6FA96F7F7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1" y="1210487"/>
            <a:ext cx="11735882" cy="545840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89CBD0-A8AA-4B77-954E-F7413D81E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2057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Summary screen</a:t>
            </a:r>
          </a:p>
        </p:txBody>
      </p:sp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9636394-A805-4B6E-A382-BBD7E6EAF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73" y="1225027"/>
            <a:ext cx="11735880" cy="5458408"/>
          </a:xfrm>
        </p:spPr>
      </p:pic>
    </p:spTree>
    <p:extLst>
      <p:ext uri="{BB962C8B-B14F-4D97-AF65-F5344CB8AC3E}">
        <p14:creationId xmlns:p14="http://schemas.microsoft.com/office/powerpoint/2010/main" val="2556332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Why opensource?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/>
              <a:t>To protect the IP from restrictive commercialisation</a:t>
            </a:r>
          </a:p>
          <a:p>
            <a:r>
              <a:rPr lang="en-NZ" dirty="0"/>
              <a:t>To ensure IP remains in the public space by retaining Agency ownership</a:t>
            </a:r>
          </a:p>
          <a:p>
            <a:r>
              <a:rPr lang="en-NZ" dirty="0"/>
              <a:t>To give benefits to other organisations and agencies</a:t>
            </a:r>
          </a:p>
          <a:p>
            <a:r>
              <a:rPr lang="en-NZ" dirty="0"/>
              <a:t>To encourage discussions with external parties on how to improve it</a:t>
            </a:r>
          </a:p>
          <a:p>
            <a:r>
              <a:rPr lang="en-NZ" dirty="0"/>
              <a:t>The public paid for it, so it should be available to the public</a:t>
            </a:r>
          </a:p>
          <a:p>
            <a:r>
              <a:rPr lang="en-NZ" dirty="0"/>
              <a:t>I want to look at developing the concept further myself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6403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What to expect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/>
              <a:t>20 year anniversary for ‘The Matrix’</a:t>
            </a:r>
          </a:p>
          <a:p>
            <a:r>
              <a:rPr lang="en-NZ" dirty="0"/>
              <a:t>Bad Matrix puns/jokes/references</a:t>
            </a:r>
          </a:p>
          <a:p>
            <a:r>
              <a:rPr lang="en-NZ" dirty="0"/>
              <a:t>Lots of pretty pictures</a:t>
            </a:r>
          </a:p>
          <a:p>
            <a:r>
              <a:rPr lang="en-NZ" dirty="0"/>
              <a:t>Some stuff about the SDLT</a:t>
            </a:r>
          </a:p>
          <a:p>
            <a:endParaRPr lang="en-NZ" dirty="0"/>
          </a:p>
          <a:p>
            <a:pPr marL="0" indent="0">
              <a:buNone/>
            </a:pPr>
            <a:r>
              <a:rPr lang="en-NZ" dirty="0"/>
              <a:t>Note: I am not Keanu Reeves. I’m also sorry for using references from the Matrix 2 and 3… they’re both terrible.</a:t>
            </a:r>
          </a:p>
        </p:txBody>
      </p:sp>
    </p:spTree>
    <p:extLst>
      <p:ext uri="{BB962C8B-B14F-4D97-AF65-F5344CB8AC3E}">
        <p14:creationId xmlns:p14="http://schemas.microsoft.com/office/powerpoint/2010/main" val="2172179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What’s Next?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/>
              <a:t>More training and guidance within the Agency on how to use it</a:t>
            </a:r>
          </a:p>
          <a:p>
            <a:r>
              <a:rPr lang="en-NZ" dirty="0"/>
              <a:t>Continuous development and deployment of quality of life features</a:t>
            </a:r>
          </a:p>
          <a:p>
            <a:r>
              <a:rPr lang="en-NZ" dirty="0"/>
              <a:t>Version 2 development to finish end of September</a:t>
            </a:r>
          </a:p>
          <a:p>
            <a:r>
              <a:rPr lang="en-NZ" dirty="0"/>
              <a:t>Move remaining document based artefacts to digital workflows</a:t>
            </a:r>
          </a:p>
          <a:p>
            <a:r>
              <a:rPr lang="en-NZ" dirty="0"/>
              <a:t>A full end-to-end Security Risk Assessment</a:t>
            </a:r>
          </a:p>
          <a:p>
            <a:r>
              <a:rPr lang="en-NZ" dirty="0"/>
              <a:t>Treatment/Control management and audit/validation</a:t>
            </a:r>
          </a:p>
        </p:txBody>
      </p:sp>
    </p:spTree>
    <p:extLst>
      <p:ext uri="{BB962C8B-B14F-4D97-AF65-F5344CB8AC3E}">
        <p14:creationId xmlns:p14="http://schemas.microsoft.com/office/powerpoint/2010/main" val="2173481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/>
              <a:t>Find SDLT at </a:t>
            </a:r>
            <a:r>
              <a:rPr lang="en-NZ" dirty="0">
                <a:hlinkClick r:id="rId2"/>
              </a:rPr>
              <a:t>https://github.com/nzta/sdlt</a:t>
            </a:r>
            <a:endParaRPr lang="en-NZ" dirty="0"/>
          </a:p>
          <a:p>
            <a:r>
              <a:rPr lang="en-NZ" dirty="0"/>
              <a:t>For your own install – contact Luke Percy (Catalyst)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1310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Working as solutions architect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E5D27599-7AA1-4334-893A-76EE65425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32767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5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Asked to join security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6" name="Picture 5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AFDC503C-7BAB-4E79-AD26-614110E3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114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3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Now I was outside the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C0D3BFD5-6CCB-4BE3-B2A7-459FC034A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12804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No guidance, asked to jump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6" name="Picture 5" descr="A picture containing wall&#10;&#10;Description automatically generated">
            <a:extLst>
              <a:ext uri="{FF2B5EF4-FFF2-40B4-BE49-F238E27FC236}">
                <a16:creationId xmlns:a16="http://schemas.microsoft.com/office/drawing/2014/main" id="{160ECCEC-43BA-412F-80B4-F6E85633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804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8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It was painful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4" name="Picture 3" descr="A picture containing person, sitting&#10;&#10;Description automatically generated">
            <a:extLst>
              <a:ext uri="{FF2B5EF4-FFF2-40B4-BE49-F238E27FC236}">
                <a16:creationId xmlns:a16="http://schemas.microsoft.com/office/drawing/2014/main" id="{A15EF36A-C0BA-48B3-9388-616F9713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" y="1412804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8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077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I got better, learnt the rules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0A71F-10A3-4CA5-A29E-D703D955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25461"/>
            <a:ext cx="9905999" cy="4465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for assessment</a:t>
            </a:r>
          </a:p>
        </p:txBody>
      </p:sp>
      <p:pic>
        <p:nvPicPr>
          <p:cNvPr id="6" name="Picture 5" descr="A person standing in a room&#10;&#10;Description automatically generated">
            <a:extLst>
              <a:ext uri="{FF2B5EF4-FFF2-40B4-BE49-F238E27FC236}">
                <a16:creationId xmlns:a16="http://schemas.microsoft.com/office/drawing/2014/main" id="{2707B372-96E5-4D2A-951C-AE4912FB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804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526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7815013_Problem-solution cycle_RVA_v3" id="{20834410-FC37-46AC-ACB7-FB202F8C4BA9}" vid="{1ED24379-BFF7-4E2F-B7EC-A47C906E21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C0B241-13E5-418D-8920-D23491E2D2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866CFD-F94E-4AE5-ACEA-86FEC0F48A10}">
  <ds:schemaRefs>
    <ds:schemaRef ds:uri="http://purl.org/dc/terms/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579702B-25C7-40D7-9E29-7686B11A96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Problemsolution cycle </Template>
  <TotalTime>0</TotalTime>
  <Words>565</Words>
  <Application>Microsoft Office PowerPoint</Application>
  <PresentationFormat>Widescreen</PresentationFormat>
  <Paragraphs>91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Rockwell</vt:lpstr>
      <vt:lpstr>Tahoma</vt:lpstr>
      <vt:lpstr>Tw Cen MT</vt:lpstr>
      <vt:lpstr>Circuit</vt:lpstr>
      <vt:lpstr>PowerPoint Presentation</vt:lpstr>
      <vt:lpstr>Who am i?</vt:lpstr>
      <vt:lpstr>What to expect</vt:lpstr>
      <vt:lpstr>Working as solutions architect</vt:lpstr>
      <vt:lpstr>Asked to join security team</vt:lpstr>
      <vt:lpstr>Now I was outside the system</vt:lpstr>
      <vt:lpstr>No guidance, asked to jump</vt:lpstr>
      <vt:lpstr>It was painful</vt:lpstr>
      <vt:lpstr>I got better, learnt the rules</vt:lpstr>
      <vt:lpstr>Meeting regarding Devops</vt:lpstr>
      <vt:lpstr>Kiwicon 2018</vt:lpstr>
      <vt:lpstr>I found an answer – Slack oracle</vt:lpstr>
      <vt:lpstr>I don’t need to dodge bullets</vt:lpstr>
      <vt:lpstr>Find time to develop concept</vt:lpstr>
      <vt:lpstr>Built a proof of concept</vt:lpstr>
      <vt:lpstr>Approval to expand from ciso</vt:lpstr>
      <vt:lpstr>Time to find a developer</vt:lpstr>
      <vt:lpstr>Catalyst</vt:lpstr>
      <vt:lpstr>Time to work</vt:lpstr>
      <vt:lpstr>I have the key</vt:lpstr>
      <vt:lpstr>The new world</vt:lpstr>
      <vt:lpstr>So, what is the matrix.. SDLT?</vt:lpstr>
      <vt:lpstr>What does it solve?</vt:lpstr>
      <vt:lpstr>What exists now?</vt:lpstr>
      <vt:lpstr>Basic user flow</vt:lpstr>
      <vt:lpstr>Landing Screen</vt:lpstr>
      <vt:lpstr>Pillar questionnaire</vt:lpstr>
      <vt:lpstr>Summary screen</vt:lpstr>
      <vt:lpstr>Why opensource?</vt:lpstr>
      <vt:lpstr>What’s Next?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2019-05-26T23:07:15Z</dcterms:created>
  <dcterms:modified xsi:type="dcterms:W3CDTF">2019-06-16T22:08:07Z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